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7" y="4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97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107758"/>
            <a:ext cx="7415927" cy="3353991"/>
          </a:xfrm>
          <a:prstGeom prst="rect">
            <a:avLst/>
          </a:prstGeom>
          <a:noFill/>
          <a:ln/>
        </p:spPr>
        <p:txBody>
          <a:bodyPr wrap="square" rtlCol="0" anchor="t"/>
          <a:lstStyle/>
          <a:p>
            <a:pPr marL="0" indent="0">
              <a:lnSpc>
                <a:spcPts val="8803"/>
              </a:lnSpc>
              <a:buNone/>
            </a:pPr>
            <a:r>
              <a:rPr lang="en-US" sz="7042" b="1" dirty="0">
                <a:solidFill>
                  <a:srgbClr val="000000"/>
                </a:solidFill>
                <a:latin typeface="Petrona" pitchFamily="34" charset="0"/>
                <a:ea typeface="Petrona" pitchFamily="34" charset="-122"/>
                <a:cs typeface="Petrona" pitchFamily="34" charset="-120"/>
              </a:rPr>
              <a:t>Your Personalized Mental Health Companion</a:t>
            </a:r>
            <a:endParaRPr lang="en-US" sz="7042" dirty="0"/>
          </a:p>
        </p:txBody>
      </p:sp>
      <p:sp>
        <p:nvSpPr>
          <p:cNvPr id="6" name="Text 2"/>
          <p:cNvSpPr/>
          <p:nvPr/>
        </p:nvSpPr>
        <p:spPr>
          <a:xfrm>
            <a:off x="6350437" y="4832033"/>
            <a:ext cx="7415927"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Welcome to a space dedicated to your well-being. Our AI-powered mental health assistant is designed to offer personalized support and resources, empowering you on your journey towards mental wellness.</a:t>
            </a:r>
            <a:endParaRPr lang="en-US" sz="1944" dirty="0"/>
          </a:p>
        </p:txBody>
      </p:sp>
      <p:sp>
        <p:nvSpPr>
          <p:cNvPr id="7" name="Shape 3"/>
          <p:cNvSpPr/>
          <p:nvPr/>
        </p:nvSpPr>
        <p:spPr>
          <a:xfrm>
            <a:off x="6350437" y="6708338"/>
            <a:ext cx="394930" cy="394930"/>
          </a:xfrm>
          <a:prstGeom prst="roundRect">
            <a:avLst>
              <a:gd name="adj" fmla="val 23151155"/>
            </a:avLst>
          </a:prstGeom>
          <a:noFill/>
          <a:ln w="7620">
            <a:solidFill>
              <a:srgbClr val="FFFFFF"/>
            </a:solidFill>
            <a:prstDash val="solid"/>
          </a:ln>
        </p:spPr>
        <p:txBody>
          <a:bodyPr/>
          <a:lstStyle/>
          <a:p>
            <a:endParaRPr lang="en-IN"/>
          </a:p>
        </p:txBody>
      </p:sp>
      <p:sp>
        <p:nvSpPr>
          <p:cNvPr id="9" name="Text 4"/>
          <p:cNvSpPr/>
          <p:nvPr/>
        </p:nvSpPr>
        <p:spPr>
          <a:xfrm>
            <a:off x="6868716" y="6689884"/>
            <a:ext cx="3413879"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523161"/>
            <a:ext cx="6293882" cy="566976"/>
          </a:xfrm>
          <a:prstGeom prst="rect">
            <a:avLst/>
          </a:prstGeom>
          <a:noFill/>
          <a:ln/>
        </p:spPr>
        <p:txBody>
          <a:bodyPr wrap="non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Real-Time Emotional Analysis</a:t>
            </a:r>
            <a:endParaRPr lang="en-US" sz="3572" dirty="0"/>
          </a:p>
        </p:txBody>
      </p:sp>
      <p:sp>
        <p:nvSpPr>
          <p:cNvPr id="6" name="Text 2"/>
          <p:cNvSpPr/>
          <p:nvPr/>
        </p:nvSpPr>
        <p:spPr>
          <a:xfrm>
            <a:off x="6091238" y="1349335"/>
            <a:ext cx="7934325" cy="1106329"/>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Our intelligent system uses natural language processing to understand your mood based on your text inputs. We analyze your words, sentence structure, and even subtle cues to gauge your emotional state. This allows us to provide tailored support and resources that resonate with your needs.</a:t>
            </a:r>
            <a:endParaRPr lang="en-US" sz="1361" dirty="0"/>
          </a:p>
        </p:txBody>
      </p:sp>
      <p:sp>
        <p:nvSpPr>
          <p:cNvPr id="7" name="Shape 3"/>
          <p:cNvSpPr/>
          <p:nvPr/>
        </p:nvSpPr>
        <p:spPr>
          <a:xfrm>
            <a:off x="6091238" y="2844284"/>
            <a:ext cx="388739" cy="388739"/>
          </a:xfrm>
          <a:prstGeom prst="roundRect">
            <a:avLst>
              <a:gd name="adj" fmla="val 18672"/>
            </a:avLst>
          </a:prstGeom>
          <a:solidFill>
            <a:srgbClr val="CCEEFF"/>
          </a:solidFill>
          <a:ln w="7620">
            <a:solidFill>
              <a:srgbClr val="B2D4E5"/>
            </a:solidFill>
            <a:prstDash val="solid"/>
          </a:ln>
        </p:spPr>
        <p:txBody>
          <a:bodyPr/>
          <a:lstStyle/>
          <a:p>
            <a:endParaRPr lang="en-IN"/>
          </a:p>
        </p:txBody>
      </p:sp>
      <p:sp>
        <p:nvSpPr>
          <p:cNvPr id="8" name="Text 4"/>
          <p:cNvSpPr/>
          <p:nvPr/>
        </p:nvSpPr>
        <p:spPr>
          <a:xfrm>
            <a:off x="6227326" y="2902506"/>
            <a:ext cx="116562" cy="272177"/>
          </a:xfrm>
          <a:prstGeom prst="rect">
            <a:avLst/>
          </a:prstGeom>
          <a:noFill/>
          <a:ln/>
        </p:spPr>
        <p:txBody>
          <a:bodyPr wrap="none" rtlCol="0" anchor="t"/>
          <a:lstStyle/>
          <a:p>
            <a:pPr marL="0" indent="0" algn="ctr">
              <a:lnSpc>
                <a:spcPts val="2143"/>
              </a:lnSpc>
              <a:buNone/>
            </a:pPr>
            <a:r>
              <a:rPr lang="en-US" sz="2143" b="1" dirty="0">
                <a:solidFill>
                  <a:srgbClr val="272525"/>
                </a:solidFill>
                <a:latin typeface="Petrona" pitchFamily="34" charset="0"/>
                <a:ea typeface="Petrona" pitchFamily="34" charset="-122"/>
                <a:cs typeface="Petrona" pitchFamily="34" charset="-120"/>
              </a:rPr>
              <a:t>1</a:t>
            </a:r>
            <a:endParaRPr lang="en-US" sz="2143" dirty="0"/>
          </a:p>
        </p:txBody>
      </p:sp>
      <p:sp>
        <p:nvSpPr>
          <p:cNvPr id="9" name="Text 5"/>
          <p:cNvSpPr/>
          <p:nvPr/>
        </p:nvSpPr>
        <p:spPr>
          <a:xfrm>
            <a:off x="6652736" y="2844284"/>
            <a:ext cx="3163372"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Understanding Your Emotions</a:t>
            </a:r>
            <a:endParaRPr lang="en-US" sz="1786" dirty="0"/>
          </a:p>
        </p:txBody>
      </p:sp>
      <p:sp>
        <p:nvSpPr>
          <p:cNvPr id="10" name="Text 6"/>
          <p:cNvSpPr/>
          <p:nvPr/>
        </p:nvSpPr>
        <p:spPr>
          <a:xfrm>
            <a:off x="6652736" y="3231356"/>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We aim to recognize patterns in your language that indicate your emotional state, such as anxiety, stress, or happiness.</a:t>
            </a:r>
            <a:endParaRPr lang="en-US" sz="1361" dirty="0"/>
          </a:p>
        </p:txBody>
      </p:sp>
      <p:sp>
        <p:nvSpPr>
          <p:cNvPr id="11" name="Shape 7"/>
          <p:cNvSpPr/>
          <p:nvPr/>
        </p:nvSpPr>
        <p:spPr>
          <a:xfrm>
            <a:off x="6091238" y="4151590"/>
            <a:ext cx="388739" cy="388739"/>
          </a:xfrm>
          <a:prstGeom prst="roundRect">
            <a:avLst>
              <a:gd name="adj" fmla="val 18672"/>
            </a:avLst>
          </a:prstGeom>
          <a:solidFill>
            <a:srgbClr val="CCEEFF"/>
          </a:solidFill>
          <a:ln w="7620">
            <a:solidFill>
              <a:srgbClr val="B2D4E5"/>
            </a:solidFill>
            <a:prstDash val="solid"/>
          </a:ln>
        </p:spPr>
        <p:txBody>
          <a:bodyPr/>
          <a:lstStyle/>
          <a:p>
            <a:endParaRPr lang="en-IN"/>
          </a:p>
        </p:txBody>
      </p:sp>
      <p:sp>
        <p:nvSpPr>
          <p:cNvPr id="12" name="Text 8"/>
          <p:cNvSpPr/>
          <p:nvPr/>
        </p:nvSpPr>
        <p:spPr>
          <a:xfrm>
            <a:off x="6208395" y="4209812"/>
            <a:ext cx="154424" cy="272177"/>
          </a:xfrm>
          <a:prstGeom prst="rect">
            <a:avLst/>
          </a:prstGeom>
          <a:noFill/>
          <a:ln/>
        </p:spPr>
        <p:txBody>
          <a:bodyPr wrap="none" rtlCol="0" anchor="t"/>
          <a:lstStyle/>
          <a:p>
            <a:pPr marL="0" indent="0" algn="ctr">
              <a:lnSpc>
                <a:spcPts val="2143"/>
              </a:lnSpc>
              <a:buNone/>
            </a:pPr>
            <a:r>
              <a:rPr lang="en-US" sz="2143" b="1" dirty="0">
                <a:solidFill>
                  <a:srgbClr val="272525"/>
                </a:solidFill>
                <a:latin typeface="Petrona" pitchFamily="34" charset="0"/>
                <a:ea typeface="Petrona" pitchFamily="34" charset="-122"/>
                <a:cs typeface="Petrona" pitchFamily="34" charset="-120"/>
              </a:rPr>
              <a:t>2</a:t>
            </a:r>
            <a:endParaRPr lang="en-US" sz="2143" dirty="0"/>
          </a:p>
        </p:txBody>
      </p:sp>
      <p:sp>
        <p:nvSpPr>
          <p:cNvPr id="13" name="Text 9"/>
          <p:cNvSpPr/>
          <p:nvPr/>
        </p:nvSpPr>
        <p:spPr>
          <a:xfrm>
            <a:off x="6652736" y="4151590"/>
            <a:ext cx="2268260"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Tailored Support</a:t>
            </a:r>
            <a:endParaRPr lang="en-US" sz="1786" dirty="0"/>
          </a:p>
        </p:txBody>
      </p:sp>
      <p:sp>
        <p:nvSpPr>
          <p:cNvPr id="14" name="Text 10"/>
          <p:cNvSpPr/>
          <p:nvPr/>
        </p:nvSpPr>
        <p:spPr>
          <a:xfrm>
            <a:off x="6652736" y="4538663"/>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The emotional insights gained help us provide personalized recommendations and tools to support your mental well-being.</a:t>
            </a:r>
            <a:endParaRPr lang="en-US" sz="1361" dirty="0"/>
          </a:p>
        </p:txBody>
      </p:sp>
      <p:sp>
        <p:nvSpPr>
          <p:cNvPr id="15" name="Shape 11"/>
          <p:cNvSpPr/>
          <p:nvPr/>
        </p:nvSpPr>
        <p:spPr>
          <a:xfrm>
            <a:off x="6091238" y="5458897"/>
            <a:ext cx="388739" cy="388739"/>
          </a:xfrm>
          <a:prstGeom prst="roundRect">
            <a:avLst>
              <a:gd name="adj" fmla="val 18672"/>
            </a:avLst>
          </a:prstGeom>
          <a:solidFill>
            <a:srgbClr val="CCEEFF"/>
          </a:solidFill>
          <a:ln w="7620">
            <a:solidFill>
              <a:srgbClr val="B2D4E5"/>
            </a:solidFill>
            <a:prstDash val="solid"/>
          </a:ln>
        </p:spPr>
        <p:txBody>
          <a:bodyPr/>
          <a:lstStyle/>
          <a:p>
            <a:endParaRPr lang="en-IN"/>
          </a:p>
        </p:txBody>
      </p:sp>
      <p:sp>
        <p:nvSpPr>
          <p:cNvPr id="16" name="Text 12"/>
          <p:cNvSpPr/>
          <p:nvPr/>
        </p:nvSpPr>
        <p:spPr>
          <a:xfrm>
            <a:off x="6208514" y="5517118"/>
            <a:ext cx="154067" cy="272177"/>
          </a:xfrm>
          <a:prstGeom prst="rect">
            <a:avLst/>
          </a:prstGeom>
          <a:noFill/>
          <a:ln/>
        </p:spPr>
        <p:txBody>
          <a:bodyPr wrap="none" rtlCol="0" anchor="t"/>
          <a:lstStyle/>
          <a:p>
            <a:pPr marL="0" indent="0" algn="ctr">
              <a:lnSpc>
                <a:spcPts val="2143"/>
              </a:lnSpc>
              <a:buNone/>
            </a:pPr>
            <a:r>
              <a:rPr lang="en-US" sz="2143" b="1" dirty="0">
                <a:solidFill>
                  <a:srgbClr val="272525"/>
                </a:solidFill>
                <a:latin typeface="Petrona" pitchFamily="34" charset="0"/>
                <a:ea typeface="Petrona" pitchFamily="34" charset="-122"/>
                <a:cs typeface="Petrona" pitchFamily="34" charset="-120"/>
              </a:rPr>
              <a:t>3</a:t>
            </a:r>
            <a:endParaRPr lang="en-US" sz="2143" dirty="0"/>
          </a:p>
        </p:txBody>
      </p:sp>
      <p:sp>
        <p:nvSpPr>
          <p:cNvPr id="17" name="Text 13"/>
          <p:cNvSpPr/>
          <p:nvPr/>
        </p:nvSpPr>
        <p:spPr>
          <a:xfrm>
            <a:off x="6652736" y="5458897"/>
            <a:ext cx="2304217"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Open Communication</a:t>
            </a:r>
            <a:endParaRPr lang="en-US" sz="1786" dirty="0"/>
          </a:p>
        </p:txBody>
      </p:sp>
      <p:sp>
        <p:nvSpPr>
          <p:cNvPr id="18" name="Text 14"/>
          <p:cNvSpPr/>
          <p:nvPr/>
        </p:nvSpPr>
        <p:spPr>
          <a:xfrm>
            <a:off x="6652736" y="5845969"/>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We encourage you to express yourself openly, as your words are valuable in helping us understand your current emotional state.</a:t>
            </a:r>
            <a:endParaRPr lang="en-US" sz="1361" dirty="0"/>
          </a:p>
        </p:txBody>
      </p:sp>
      <p:sp>
        <p:nvSpPr>
          <p:cNvPr id="19" name="Shape 15"/>
          <p:cNvSpPr/>
          <p:nvPr/>
        </p:nvSpPr>
        <p:spPr>
          <a:xfrm>
            <a:off x="6091238" y="6766203"/>
            <a:ext cx="388739" cy="388739"/>
          </a:xfrm>
          <a:prstGeom prst="roundRect">
            <a:avLst>
              <a:gd name="adj" fmla="val 18672"/>
            </a:avLst>
          </a:prstGeom>
          <a:solidFill>
            <a:srgbClr val="CCEEFF"/>
          </a:solidFill>
          <a:ln w="7620">
            <a:solidFill>
              <a:srgbClr val="B2D4E5"/>
            </a:solidFill>
            <a:prstDash val="solid"/>
          </a:ln>
        </p:spPr>
        <p:txBody>
          <a:bodyPr/>
          <a:lstStyle/>
          <a:p>
            <a:endParaRPr lang="en-IN"/>
          </a:p>
        </p:txBody>
      </p:sp>
      <p:sp>
        <p:nvSpPr>
          <p:cNvPr id="20" name="Text 16"/>
          <p:cNvSpPr/>
          <p:nvPr/>
        </p:nvSpPr>
        <p:spPr>
          <a:xfrm>
            <a:off x="6212205" y="6824424"/>
            <a:ext cx="146804" cy="272177"/>
          </a:xfrm>
          <a:prstGeom prst="rect">
            <a:avLst/>
          </a:prstGeom>
          <a:noFill/>
          <a:ln/>
        </p:spPr>
        <p:txBody>
          <a:bodyPr wrap="none" rtlCol="0" anchor="t"/>
          <a:lstStyle/>
          <a:p>
            <a:pPr marL="0" indent="0" algn="ctr">
              <a:lnSpc>
                <a:spcPts val="2143"/>
              </a:lnSpc>
              <a:buNone/>
            </a:pPr>
            <a:r>
              <a:rPr lang="en-US" sz="2143" b="1" dirty="0">
                <a:solidFill>
                  <a:srgbClr val="272525"/>
                </a:solidFill>
                <a:latin typeface="Petrona" pitchFamily="34" charset="0"/>
                <a:ea typeface="Petrona" pitchFamily="34" charset="-122"/>
                <a:cs typeface="Petrona" pitchFamily="34" charset="-120"/>
              </a:rPr>
              <a:t>4</a:t>
            </a:r>
            <a:endParaRPr lang="en-US" sz="2143" dirty="0"/>
          </a:p>
        </p:txBody>
      </p:sp>
      <p:sp>
        <p:nvSpPr>
          <p:cNvPr id="21" name="Text 17"/>
          <p:cNvSpPr/>
          <p:nvPr/>
        </p:nvSpPr>
        <p:spPr>
          <a:xfrm>
            <a:off x="6652736" y="6766203"/>
            <a:ext cx="2268260"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Confidentiality</a:t>
            </a:r>
            <a:endParaRPr lang="en-US" sz="1786" dirty="0"/>
          </a:p>
        </p:txBody>
      </p:sp>
      <p:sp>
        <p:nvSpPr>
          <p:cNvPr id="22" name="Text 18"/>
          <p:cNvSpPr/>
          <p:nvPr/>
        </p:nvSpPr>
        <p:spPr>
          <a:xfrm>
            <a:off x="6652736" y="7153275"/>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Your privacy is our priority. All conversations and data are handled with the utmost confidentiality.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176939"/>
          </a:xfrm>
          <a:prstGeom prst="rect">
            <a:avLst/>
          </a:prstGeom>
        </p:spPr>
      </p:pic>
      <p:sp>
        <p:nvSpPr>
          <p:cNvPr id="5" name="Text 1"/>
          <p:cNvSpPr/>
          <p:nvPr/>
        </p:nvSpPr>
        <p:spPr>
          <a:xfrm>
            <a:off x="2558415" y="2656761"/>
            <a:ext cx="5911929" cy="571500"/>
          </a:xfrm>
          <a:prstGeom prst="rect">
            <a:avLst/>
          </a:prstGeom>
          <a:noFill/>
          <a:ln/>
        </p:spPr>
        <p:txBody>
          <a:bodyPr wrap="none" rtlCol="0" anchor="t"/>
          <a:lstStyle/>
          <a:p>
            <a:pPr marL="0" indent="0">
              <a:lnSpc>
                <a:spcPts val="4500"/>
              </a:lnSpc>
              <a:buNone/>
            </a:pPr>
            <a:r>
              <a:rPr lang="en-US" sz="3600" b="1" dirty="0">
                <a:solidFill>
                  <a:srgbClr val="000000"/>
                </a:solidFill>
                <a:latin typeface="Petrona" pitchFamily="34" charset="0"/>
                <a:ea typeface="Petrona" pitchFamily="34" charset="-122"/>
                <a:cs typeface="Petrona" pitchFamily="34" charset="-120"/>
              </a:rPr>
              <a:t>Customizable Support Plans</a:t>
            </a:r>
            <a:endParaRPr lang="en-US" sz="3600" dirty="0"/>
          </a:p>
        </p:txBody>
      </p:sp>
      <p:sp>
        <p:nvSpPr>
          <p:cNvPr id="6" name="Text 2"/>
          <p:cNvSpPr/>
          <p:nvPr/>
        </p:nvSpPr>
        <p:spPr>
          <a:xfrm>
            <a:off x="2558415" y="3489484"/>
            <a:ext cx="9513451" cy="835819"/>
          </a:xfrm>
          <a:prstGeom prst="rect">
            <a:avLst/>
          </a:prstGeom>
          <a:noFill/>
          <a:ln/>
        </p:spPr>
        <p:txBody>
          <a:bodyPr wrap="square" rtlCol="0" anchor="t"/>
          <a:lstStyle/>
          <a:p>
            <a:pPr marL="0" indent="0">
              <a:lnSpc>
                <a:spcPts val="2194"/>
              </a:lnSpc>
              <a:buNone/>
            </a:pPr>
            <a:r>
              <a:rPr lang="en-US" sz="1371" dirty="0">
                <a:solidFill>
                  <a:srgbClr val="272525"/>
                </a:solidFill>
                <a:latin typeface="Inter" pitchFamily="34" charset="0"/>
                <a:ea typeface="Inter" pitchFamily="34" charset="-122"/>
                <a:cs typeface="Inter" pitchFamily="34" charset="-120"/>
              </a:rPr>
              <a:t>We believe everyone's mental health journey is unique. That's why we offer customizable support plans tailored to your individual needs. Whether you're seeking stress management techniques, coping mechanisms, or guidance on specific challenges, our AI can help create a personalized path for you.</a:t>
            </a:r>
            <a:endParaRPr lang="en-US" sz="1371" dirty="0"/>
          </a:p>
        </p:txBody>
      </p:sp>
      <p:sp>
        <p:nvSpPr>
          <p:cNvPr id="7" name="Shape 3"/>
          <p:cNvSpPr/>
          <p:nvPr/>
        </p:nvSpPr>
        <p:spPr>
          <a:xfrm>
            <a:off x="7119164" y="4717018"/>
            <a:ext cx="391835" cy="391835"/>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8" name="Text 4"/>
          <p:cNvSpPr/>
          <p:nvPr/>
        </p:nvSpPr>
        <p:spPr>
          <a:xfrm>
            <a:off x="7256324" y="4775716"/>
            <a:ext cx="117396" cy="274320"/>
          </a:xfrm>
          <a:prstGeom prst="rect">
            <a:avLst/>
          </a:prstGeom>
          <a:noFill/>
          <a:ln/>
        </p:spPr>
        <p:txBody>
          <a:bodyPr wrap="none" rtlCol="0" anchor="t"/>
          <a:lstStyle/>
          <a:p>
            <a:pPr marL="0" indent="0" algn="ctr">
              <a:lnSpc>
                <a:spcPts val="2160"/>
              </a:lnSpc>
              <a:buNone/>
            </a:pPr>
            <a:r>
              <a:rPr lang="en-US" sz="2160" b="1" dirty="0">
                <a:solidFill>
                  <a:srgbClr val="272525"/>
                </a:solidFill>
                <a:latin typeface="Petrona" pitchFamily="34" charset="0"/>
                <a:ea typeface="Petrona" pitchFamily="34" charset="-122"/>
                <a:cs typeface="Petrona" pitchFamily="34" charset="-120"/>
              </a:rPr>
              <a:t>1</a:t>
            </a:r>
            <a:endParaRPr lang="en-US" sz="2160" dirty="0"/>
          </a:p>
        </p:txBody>
      </p:sp>
      <p:sp>
        <p:nvSpPr>
          <p:cNvPr id="9" name="Text 5"/>
          <p:cNvSpPr/>
          <p:nvPr/>
        </p:nvSpPr>
        <p:spPr>
          <a:xfrm>
            <a:off x="4071461" y="4695230"/>
            <a:ext cx="2285762" cy="285750"/>
          </a:xfrm>
          <a:prstGeom prst="rect">
            <a:avLst/>
          </a:prstGeom>
          <a:noFill/>
          <a:ln/>
        </p:spPr>
        <p:txBody>
          <a:bodyPr wrap="none" rtlCol="0" anchor="t"/>
          <a:lstStyle/>
          <a:p>
            <a:pPr marL="0" indent="0" algn="r">
              <a:lnSpc>
                <a:spcPts val="2250"/>
              </a:lnSpc>
              <a:buNone/>
            </a:pPr>
            <a:r>
              <a:rPr lang="en-US" sz="1800" b="1" dirty="0">
                <a:solidFill>
                  <a:srgbClr val="272525"/>
                </a:solidFill>
                <a:latin typeface="Petrona" pitchFamily="34" charset="0"/>
                <a:ea typeface="Petrona" pitchFamily="34" charset="-122"/>
                <a:cs typeface="Petrona" pitchFamily="34" charset="-120"/>
              </a:rPr>
              <a:t>Initial Assessment</a:t>
            </a:r>
            <a:endParaRPr lang="en-US" sz="1800" dirty="0"/>
          </a:p>
        </p:txBody>
      </p:sp>
      <p:sp>
        <p:nvSpPr>
          <p:cNvPr id="10" name="Text 6"/>
          <p:cNvSpPr/>
          <p:nvPr/>
        </p:nvSpPr>
        <p:spPr>
          <a:xfrm>
            <a:off x="2558415" y="5085398"/>
            <a:ext cx="3798808" cy="557213"/>
          </a:xfrm>
          <a:prstGeom prst="rect">
            <a:avLst/>
          </a:prstGeom>
          <a:noFill/>
          <a:ln/>
        </p:spPr>
        <p:txBody>
          <a:bodyPr wrap="square" rtlCol="0" anchor="t"/>
          <a:lstStyle/>
          <a:p>
            <a:pPr marL="0" indent="0" algn="r">
              <a:lnSpc>
                <a:spcPts val="2194"/>
              </a:lnSpc>
              <a:buNone/>
            </a:pPr>
            <a:r>
              <a:rPr lang="en-US" sz="1371" dirty="0">
                <a:solidFill>
                  <a:srgbClr val="272525"/>
                </a:solidFill>
                <a:latin typeface="Inter" pitchFamily="34" charset="0"/>
                <a:ea typeface="Inter" pitchFamily="34" charset="-122"/>
                <a:cs typeface="Inter" pitchFamily="34" charset="-120"/>
              </a:rPr>
              <a:t>We start by gathering information about your current state, goals, and preferences.</a:t>
            </a:r>
            <a:endParaRPr lang="en-US" sz="1371" dirty="0"/>
          </a:p>
        </p:txBody>
      </p:sp>
      <p:sp>
        <p:nvSpPr>
          <p:cNvPr id="11" name="Shape 7"/>
          <p:cNvSpPr/>
          <p:nvPr/>
        </p:nvSpPr>
        <p:spPr>
          <a:xfrm>
            <a:off x="7119164" y="5587722"/>
            <a:ext cx="391835" cy="391835"/>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2" name="Text 8"/>
          <p:cNvSpPr/>
          <p:nvPr/>
        </p:nvSpPr>
        <p:spPr>
          <a:xfrm>
            <a:off x="7237274" y="5646420"/>
            <a:ext cx="155496" cy="274320"/>
          </a:xfrm>
          <a:prstGeom prst="rect">
            <a:avLst/>
          </a:prstGeom>
          <a:noFill/>
          <a:ln/>
        </p:spPr>
        <p:txBody>
          <a:bodyPr wrap="none" rtlCol="0" anchor="t"/>
          <a:lstStyle/>
          <a:p>
            <a:pPr marL="0" indent="0" algn="ctr">
              <a:lnSpc>
                <a:spcPts val="2160"/>
              </a:lnSpc>
              <a:buNone/>
            </a:pPr>
            <a:r>
              <a:rPr lang="en-US" sz="2160" b="1" dirty="0">
                <a:solidFill>
                  <a:srgbClr val="272525"/>
                </a:solidFill>
                <a:latin typeface="Petrona" pitchFamily="34" charset="0"/>
                <a:ea typeface="Petrona" pitchFamily="34" charset="-122"/>
                <a:cs typeface="Petrona" pitchFamily="34" charset="-120"/>
              </a:rPr>
              <a:t>2</a:t>
            </a:r>
            <a:endParaRPr lang="en-US" sz="2160" dirty="0"/>
          </a:p>
        </p:txBody>
      </p:sp>
      <p:sp>
        <p:nvSpPr>
          <p:cNvPr id="13" name="Text 9"/>
          <p:cNvSpPr/>
          <p:nvPr/>
        </p:nvSpPr>
        <p:spPr>
          <a:xfrm>
            <a:off x="8272939" y="5565934"/>
            <a:ext cx="2834640" cy="285750"/>
          </a:xfrm>
          <a:prstGeom prst="rect">
            <a:avLst/>
          </a:prstGeom>
          <a:noFill/>
          <a:ln/>
        </p:spPr>
        <p:txBody>
          <a:bodyPr wrap="none" rtlCol="0" anchor="t"/>
          <a:lstStyle/>
          <a:p>
            <a:pPr marL="0" indent="0" algn="l">
              <a:lnSpc>
                <a:spcPts val="2250"/>
              </a:lnSpc>
              <a:buNone/>
            </a:pPr>
            <a:r>
              <a:rPr lang="en-US" sz="1800" b="1" dirty="0">
                <a:solidFill>
                  <a:srgbClr val="272525"/>
                </a:solidFill>
                <a:latin typeface="Petrona" pitchFamily="34" charset="0"/>
                <a:ea typeface="Petrona" pitchFamily="34" charset="-122"/>
                <a:cs typeface="Petrona" pitchFamily="34" charset="-120"/>
              </a:rPr>
              <a:t>Personalized Plan Creation</a:t>
            </a:r>
            <a:endParaRPr lang="en-US" sz="1800" dirty="0"/>
          </a:p>
        </p:txBody>
      </p:sp>
      <p:sp>
        <p:nvSpPr>
          <p:cNvPr id="14" name="Text 10"/>
          <p:cNvSpPr/>
          <p:nvPr/>
        </p:nvSpPr>
        <p:spPr>
          <a:xfrm>
            <a:off x="8272939" y="5956102"/>
            <a:ext cx="3798927" cy="835819"/>
          </a:xfrm>
          <a:prstGeom prst="rect">
            <a:avLst/>
          </a:prstGeom>
          <a:noFill/>
          <a:ln/>
        </p:spPr>
        <p:txBody>
          <a:bodyPr wrap="square" rtlCol="0" anchor="t"/>
          <a:lstStyle/>
          <a:p>
            <a:pPr marL="0" indent="0" algn="l">
              <a:lnSpc>
                <a:spcPts val="2194"/>
              </a:lnSpc>
              <a:buNone/>
            </a:pPr>
            <a:r>
              <a:rPr lang="en-US" sz="1371" dirty="0">
                <a:solidFill>
                  <a:srgbClr val="272525"/>
                </a:solidFill>
                <a:latin typeface="Inter" pitchFamily="34" charset="0"/>
                <a:ea typeface="Inter" pitchFamily="34" charset="-122"/>
                <a:cs typeface="Inter" pitchFamily="34" charset="-120"/>
              </a:rPr>
              <a:t>Our AI analyzes your responses and recommends a plan with relevant resources, activities, and tools.</a:t>
            </a:r>
            <a:endParaRPr lang="en-US" sz="1371" dirty="0"/>
          </a:p>
        </p:txBody>
      </p:sp>
      <p:sp>
        <p:nvSpPr>
          <p:cNvPr id="15" name="Shape 11"/>
          <p:cNvSpPr/>
          <p:nvPr/>
        </p:nvSpPr>
        <p:spPr>
          <a:xfrm>
            <a:off x="7119164" y="6461760"/>
            <a:ext cx="391835" cy="391835"/>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6" name="Text 12"/>
          <p:cNvSpPr/>
          <p:nvPr/>
        </p:nvSpPr>
        <p:spPr>
          <a:xfrm>
            <a:off x="7237393" y="6520458"/>
            <a:ext cx="155258" cy="274320"/>
          </a:xfrm>
          <a:prstGeom prst="rect">
            <a:avLst/>
          </a:prstGeom>
          <a:noFill/>
          <a:ln/>
        </p:spPr>
        <p:txBody>
          <a:bodyPr wrap="none" rtlCol="0" anchor="t"/>
          <a:lstStyle/>
          <a:p>
            <a:pPr marL="0" indent="0" algn="ctr">
              <a:lnSpc>
                <a:spcPts val="2160"/>
              </a:lnSpc>
              <a:buNone/>
            </a:pPr>
            <a:r>
              <a:rPr lang="en-US" sz="2160" b="1" dirty="0">
                <a:solidFill>
                  <a:srgbClr val="272525"/>
                </a:solidFill>
                <a:latin typeface="Petrona" pitchFamily="34" charset="0"/>
                <a:ea typeface="Petrona" pitchFamily="34" charset="-122"/>
                <a:cs typeface="Petrona" pitchFamily="34" charset="-120"/>
              </a:rPr>
              <a:t>3</a:t>
            </a:r>
            <a:endParaRPr lang="en-US" sz="2160" dirty="0"/>
          </a:p>
        </p:txBody>
      </p:sp>
      <p:sp>
        <p:nvSpPr>
          <p:cNvPr id="17" name="Text 13"/>
          <p:cNvSpPr/>
          <p:nvPr/>
        </p:nvSpPr>
        <p:spPr>
          <a:xfrm>
            <a:off x="4071461" y="6439972"/>
            <a:ext cx="2285762" cy="285750"/>
          </a:xfrm>
          <a:prstGeom prst="rect">
            <a:avLst/>
          </a:prstGeom>
          <a:noFill/>
          <a:ln/>
        </p:spPr>
        <p:txBody>
          <a:bodyPr wrap="none" rtlCol="0" anchor="t"/>
          <a:lstStyle/>
          <a:p>
            <a:pPr marL="0" indent="0" algn="r">
              <a:lnSpc>
                <a:spcPts val="2250"/>
              </a:lnSpc>
              <a:buNone/>
            </a:pPr>
            <a:r>
              <a:rPr lang="en-US" sz="1800" b="1" dirty="0">
                <a:solidFill>
                  <a:srgbClr val="272525"/>
                </a:solidFill>
                <a:latin typeface="Petrona" pitchFamily="34" charset="0"/>
                <a:ea typeface="Petrona" pitchFamily="34" charset="-122"/>
                <a:cs typeface="Petrona" pitchFamily="34" charset="-120"/>
              </a:rPr>
              <a:t>Ongoing Support</a:t>
            </a:r>
            <a:endParaRPr lang="en-US" sz="1800" dirty="0"/>
          </a:p>
        </p:txBody>
      </p:sp>
      <p:sp>
        <p:nvSpPr>
          <p:cNvPr id="18" name="Text 14"/>
          <p:cNvSpPr/>
          <p:nvPr/>
        </p:nvSpPr>
        <p:spPr>
          <a:xfrm>
            <a:off x="2558415" y="6830139"/>
            <a:ext cx="3798808" cy="557213"/>
          </a:xfrm>
          <a:prstGeom prst="rect">
            <a:avLst/>
          </a:prstGeom>
          <a:noFill/>
          <a:ln/>
        </p:spPr>
        <p:txBody>
          <a:bodyPr wrap="square" rtlCol="0" anchor="t"/>
          <a:lstStyle/>
          <a:p>
            <a:pPr marL="0" indent="0" algn="r">
              <a:lnSpc>
                <a:spcPts val="2194"/>
              </a:lnSpc>
              <a:buNone/>
            </a:pPr>
            <a:r>
              <a:rPr lang="en-US" sz="1371" dirty="0">
                <a:solidFill>
                  <a:srgbClr val="272525"/>
                </a:solidFill>
                <a:latin typeface="Inter" pitchFamily="34" charset="0"/>
                <a:ea typeface="Inter" pitchFamily="34" charset="-122"/>
                <a:cs typeface="Inter" pitchFamily="34" charset="-120"/>
              </a:rPr>
              <a:t>We're here to help you navigate your plan and make adjustments as needed.</a:t>
            </a:r>
            <a:endParaRPr lang="en-US" sz="137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864037" y="1381006"/>
            <a:ext cx="7546062"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Anonymous Peer Support</a:t>
            </a:r>
            <a:endParaRPr lang="en-US" sz="5103" dirty="0"/>
          </a:p>
        </p:txBody>
      </p:sp>
      <p:sp>
        <p:nvSpPr>
          <p:cNvPr id="5" name="Text 2"/>
          <p:cNvSpPr/>
          <p:nvPr/>
        </p:nvSpPr>
        <p:spPr>
          <a:xfrm>
            <a:off x="864037" y="2684740"/>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Connecting with others who share similar experiences can be incredibly empowering. Our platform facilitates anonymous peer support, allowing you to connect with individuals who understand your journey. This fosters a sense of community and shared understanding, promoting a feeling of not being alone.</a:t>
            </a:r>
            <a:endParaRPr lang="en-US" sz="1944" dirty="0"/>
          </a:p>
        </p:txBody>
      </p:sp>
      <p:sp>
        <p:nvSpPr>
          <p:cNvPr id="6" name="Text 3"/>
          <p:cNvSpPr/>
          <p:nvPr/>
        </p:nvSpPr>
        <p:spPr>
          <a:xfrm>
            <a:off x="864037" y="4394359"/>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Safe &amp; Anonymous</a:t>
            </a:r>
            <a:endParaRPr lang="en-US" sz="2552" dirty="0"/>
          </a:p>
        </p:txBody>
      </p:sp>
      <p:sp>
        <p:nvSpPr>
          <p:cNvPr id="7" name="Text 4"/>
          <p:cNvSpPr/>
          <p:nvPr/>
        </p:nvSpPr>
        <p:spPr>
          <a:xfrm>
            <a:off x="864037" y="5046226"/>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You can connect with others without revealing your identity, creating a safe and comfortable space to share your experiences.</a:t>
            </a:r>
            <a:endParaRPr lang="en-US" sz="1944" dirty="0"/>
          </a:p>
        </p:txBody>
      </p:sp>
      <p:sp>
        <p:nvSpPr>
          <p:cNvPr id="8" name="Text 5"/>
          <p:cNvSpPr/>
          <p:nvPr/>
        </p:nvSpPr>
        <p:spPr>
          <a:xfrm>
            <a:off x="5372695" y="4394359"/>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Diverse Perspectives</a:t>
            </a:r>
            <a:endParaRPr lang="en-US" sz="2552" dirty="0"/>
          </a:p>
        </p:txBody>
      </p:sp>
      <p:sp>
        <p:nvSpPr>
          <p:cNvPr id="9" name="Text 6"/>
          <p:cNvSpPr/>
          <p:nvPr/>
        </p:nvSpPr>
        <p:spPr>
          <a:xfrm>
            <a:off x="5372695" y="5046226"/>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Our platform allows you to connect with people from various backgrounds, providing diverse perspectives and support.</a:t>
            </a:r>
            <a:endParaRPr lang="en-US" sz="1944" dirty="0"/>
          </a:p>
        </p:txBody>
      </p:sp>
      <p:sp>
        <p:nvSpPr>
          <p:cNvPr id="10" name="Text 7"/>
          <p:cNvSpPr/>
          <p:nvPr/>
        </p:nvSpPr>
        <p:spPr>
          <a:xfrm>
            <a:off x="9881354" y="4394359"/>
            <a:ext cx="3363873"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Shared Understanding</a:t>
            </a:r>
            <a:endParaRPr lang="en-US" sz="2552" dirty="0"/>
          </a:p>
        </p:txBody>
      </p:sp>
      <p:sp>
        <p:nvSpPr>
          <p:cNvPr id="11" name="Text 8"/>
          <p:cNvSpPr/>
          <p:nvPr/>
        </p:nvSpPr>
        <p:spPr>
          <a:xfrm>
            <a:off x="9881354" y="5046226"/>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Connecting with others who have faced similar challenges can help you feel less isolated and more understood.</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77503"/>
            <a:ext cx="4536519" cy="566976"/>
          </a:xfrm>
          <a:prstGeom prst="rect">
            <a:avLst/>
          </a:prstGeom>
          <a:noFill/>
          <a:ln/>
        </p:spPr>
        <p:txBody>
          <a:bodyPr wrap="non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Emergency Alerts</a:t>
            </a:r>
            <a:endParaRPr lang="en-US" sz="3572" dirty="0"/>
          </a:p>
        </p:txBody>
      </p:sp>
      <p:sp>
        <p:nvSpPr>
          <p:cNvPr id="6" name="Text 2"/>
          <p:cNvSpPr/>
          <p:nvPr/>
        </p:nvSpPr>
        <p:spPr>
          <a:xfrm>
            <a:off x="6091238" y="1803678"/>
            <a:ext cx="7934325" cy="1106329"/>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We understand that mental health crises can happen at any time. Our system includes an emergency alert feature that can detect signs of crisis in your conversations or inputs. If a potential crisis is detected, we'll alert your designated emergency contacts or connect you with professional help immediately.</a:t>
            </a:r>
            <a:endParaRPr lang="en-US" sz="1361" dirty="0"/>
          </a:p>
        </p:txBody>
      </p:sp>
      <p:pic>
        <p:nvPicPr>
          <p:cNvPr id="7" name="Image 2" descr="preencoded.png"/>
          <p:cNvPicPr>
            <a:picLocks noChangeAspect="1"/>
          </p:cNvPicPr>
          <p:nvPr/>
        </p:nvPicPr>
        <p:blipFill>
          <a:blip r:embed="rId5"/>
          <a:stretch>
            <a:fillRect/>
          </a:stretch>
        </p:blipFill>
        <p:spPr>
          <a:xfrm>
            <a:off x="6091238" y="3104317"/>
            <a:ext cx="864037" cy="1382554"/>
          </a:xfrm>
          <a:prstGeom prst="rect">
            <a:avLst/>
          </a:prstGeom>
        </p:spPr>
      </p:pic>
      <p:sp>
        <p:nvSpPr>
          <p:cNvPr id="8" name="Text 3"/>
          <p:cNvSpPr/>
          <p:nvPr/>
        </p:nvSpPr>
        <p:spPr>
          <a:xfrm>
            <a:off x="7214473" y="3277076"/>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Crisis Detection</a:t>
            </a:r>
            <a:endParaRPr lang="en-US" sz="1786" dirty="0"/>
          </a:p>
        </p:txBody>
      </p:sp>
      <p:sp>
        <p:nvSpPr>
          <p:cNvPr id="9" name="Text 4"/>
          <p:cNvSpPr/>
          <p:nvPr/>
        </p:nvSpPr>
        <p:spPr>
          <a:xfrm>
            <a:off x="7214473" y="3664148"/>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Our AI continuously analyzes your inputs for potential signs of crisis, such as suicidal ideation or self-harm.</a:t>
            </a:r>
            <a:endParaRPr lang="en-US" sz="1361" dirty="0"/>
          </a:p>
        </p:txBody>
      </p:sp>
      <p:pic>
        <p:nvPicPr>
          <p:cNvPr id="10" name="Image 3" descr="preencoded.png"/>
          <p:cNvPicPr>
            <a:picLocks noChangeAspect="1"/>
          </p:cNvPicPr>
          <p:nvPr/>
        </p:nvPicPr>
        <p:blipFill>
          <a:blip r:embed="rId6"/>
          <a:stretch>
            <a:fillRect/>
          </a:stretch>
        </p:blipFill>
        <p:spPr>
          <a:xfrm>
            <a:off x="6091238" y="4486870"/>
            <a:ext cx="864037" cy="1382554"/>
          </a:xfrm>
          <a:prstGeom prst="rect">
            <a:avLst/>
          </a:prstGeom>
        </p:spPr>
      </p:pic>
      <p:sp>
        <p:nvSpPr>
          <p:cNvPr id="11" name="Text 5"/>
          <p:cNvSpPr/>
          <p:nvPr/>
        </p:nvSpPr>
        <p:spPr>
          <a:xfrm>
            <a:off x="7214473" y="4659630"/>
            <a:ext cx="3024902"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Alerting Emergency Contacts</a:t>
            </a:r>
            <a:endParaRPr lang="en-US" sz="1786" dirty="0"/>
          </a:p>
        </p:txBody>
      </p:sp>
      <p:sp>
        <p:nvSpPr>
          <p:cNvPr id="12" name="Text 6"/>
          <p:cNvSpPr/>
          <p:nvPr/>
        </p:nvSpPr>
        <p:spPr>
          <a:xfrm>
            <a:off x="7214473" y="5046702"/>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In case of a detected crisis, we can send alerts to your pre-selected emergency contacts, such as family, friends, or healthcare professionals.</a:t>
            </a:r>
            <a:endParaRPr lang="en-US" sz="1361" dirty="0"/>
          </a:p>
        </p:txBody>
      </p:sp>
      <p:pic>
        <p:nvPicPr>
          <p:cNvPr id="13" name="Image 4" descr="preencoded.png"/>
          <p:cNvPicPr>
            <a:picLocks noChangeAspect="1"/>
          </p:cNvPicPr>
          <p:nvPr/>
        </p:nvPicPr>
        <p:blipFill>
          <a:blip r:embed="rId7"/>
          <a:stretch>
            <a:fillRect/>
          </a:stretch>
        </p:blipFill>
        <p:spPr>
          <a:xfrm>
            <a:off x="6091238" y="5869424"/>
            <a:ext cx="864037" cy="1382554"/>
          </a:xfrm>
          <a:prstGeom prst="rect">
            <a:avLst/>
          </a:prstGeom>
        </p:spPr>
      </p:pic>
      <p:sp>
        <p:nvSpPr>
          <p:cNvPr id="14" name="Text 7"/>
          <p:cNvSpPr/>
          <p:nvPr/>
        </p:nvSpPr>
        <p:spPr>
          <a:xfrm>
            <a:off x="7214473" y="6042184"/>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Connecting to Help</a:t>
            </a:r>
            <a:endParaRPr lang="en-US" sz="1786" dirty="0"/>
          </a:p>
        </p:txBody>
      </p:sp>
      <p:sp>
        <p:nvSpPr>
          <p:cNvPr id="15" name="Text 8"/>
          <p:cNvSpPr/>
          <p:nvPr/>
        </p:nvSpPr>
        <p:spPr>
          <a:xfrm>
            <a:off x="7214473" y="6429256"/>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We can also connect you directly with emergency services, such as a crisis hotline or mental health professional.</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15169" y="1506022"/>
            <a:ext cx="7870150" cy="589478"/>
          </a:xfrm>
          <a:prstGeom prst="rect">
            <a:avLst/>
          </a:prstGeom>
          <a:noFill/>
          <a:ln/>
        </p:spPr>
        <p:txBody>
          <a:bodyPr wrap="none" rtlCol="0" anchor="t"/>
          <a:lstStyle/>
          <a:p>
            <a:pPr marL="0" indent="0">
              <a:lnSpc>
                <a:spcPts val="4642"/>
              </a:lnSpc>
              <a:buNone/>
            </a:pPr>
            <a:r>
              <a:rPr lang="en-US" sz="3714" b="1" dirty="0">
                <a:solidFill>
                  <a:srgbClr val="000000"/>
                </a:solidFill>
                <a:latin typeface="Petrona" pitchFamily="34" charset="0"/>
                <a:ea typeface="Petrona" pitchFamily="34" charset="-122"/>
                <a:cs typeface="Petrona" pitchFamily="34" charset="-120"/>
              </a:rPr>
              <a:t>Personalized Insights and Resources</a:t>
            </a:r>
            <a:endParaRPr lang="en-US" sz="3714" dirty="0"/>
          </a:p>
        </p:txBody>
      </p:sp>
      <p:sp>
        <p:nvSpPr>
          <p:cNvPr id="6" name="Text 2"/>
          <p:cNvSpPr/>
          <p:nvPr/>
        </p:nvSpPr>
        <p:spPr>
          <a:xfrm>
            <a:off x="6115169" y="2364938"/>
            <a:ext cx="7886462" cy="862251"/>
          </a:xfrm>
          <a:prstGeom prst="rect">
            <a:avLst/>
          </a:prstGeom>
          <a:noFill/>
          <a:ln/>
        </p:spPr>
        <p:txBody>
          <a:bodyPr wrap="squar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Our AI continuously gathers information from your interactions to provide personalized insights and resources. We offer access to a vast library of articles, podcasts, meditation apps, and other tools relevant to your needs and interests.</a:t>
            </a:r>
            <a:endParaRPr lang="en-US" sz="1415" dirty="0"/>
          </a:p>
        </p:txBody>
      </p:sp>
      <p:sp>
        <p:nvSpPr>
          <p:cNvPr id="7" name="Shape 3"/>
          <p:cNvSpPr/>
          <p:nvPr/>
        </p:nvSpPr>
        <p:spPr>
          <a:xfrm>
            <a:off x="6115169" y="3429238"/>
            <a:ext cx="7886462" cy="3294221"/>
          </a:xfrm>
          <a:prstGeom prst="roundRect">
            <a:avLst>
              <a:gd name="adj" fmla="val 2291"/>
            </a:avLst>
          </a:prstGeom>
          <a:noFill/>
          <a:ln w="7620">
            <a:solidFill>
              <a:srgbClr val="000000">
                <a:alpha val="8000"/>
              </a:srgbClr>
            </a:solidFill>
            <a:prstDash val="solid"/>
          </a:ln>
        </p:spPr>
        <p:txBody>
          <a:bodyPr/>
          <a:lstStyle/>
          <a:p>
            <a:endParaRPr lang="en-IN"/>
          </a:p>
        </p:txBody>
      </p:sp>
      <p:sp>
        <p:nvSpPr>
          <p:cNvPr id="8" name="Shape 4"/>
          <p:cNvSpPr/>
          <p:nvPr/>
        </p:nvSpPr>
        <p:spPr>
          <a:xfrm>
            <a:off x="6122789" y="3436858"/>
            <a:ext cx="7871222" cy="1092994"/>
          </a:xfrm>
          <a:prstGeom prst="rect">
            <a:avLst/>
          </a:prstGeom>
          <a:solidFill>
            <a:srgbClr val="FFFFFF">
              <a:alpha val="4000"/>
            </a:srgbClr>
          </a:solidFill>
          <a:ln/>
        </p:spPr>
        <p:txBody>
          <a:bodyPr/>
          <a:lstStyle/>
          <a:p>
            <a:endParaRPr lang="en-IN"/>
          </a:p>
        </p:txBody>
      </p:sp>
      <p:sp>
        <p:nvSpPr>
          <p:cNvPr id="9" name="Text 5"/>
          <p:cNvSpPr/>
          <p:nvPr/>
        </p:nvSpPr>
        <p:spPr>
          <a:xfrm>
            <a:off x="6302454" y="3552230"/>
            <a:ext cx="3572470" cy="287417"/>
          </a:xfrm>
          <a:prstGeom prst="rect">
            <a:avLst/>
          </a:prstGeom>
          <a:noFill/>
          <a:ln/>
        </p:spPr>
        <p:txBody>
          <a:bodyPr wrap="non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Personalized Recommendations</a:t>
            </a:r>
            <a:endParaRPr lang="en-US" sz="1415" dirty="0"/>
          </a:p>
        </p:txBody>
      </p:sp>
      <p:sp>
        <p:nvSpPr>
          <p:cNvPr id="10" name="Text 6"/>
          <p:cNvSpPr/>
          <p:nvPr/>
        </p:nvSpPr>
        <p:spPr>
          <a:xfrm>
            <a:off x="10241875" y="3552230"/>
            <a:ext cx="3572470" cy="862251"/>
          </a:xfrm>
          <a:prstGeom prst="rect">
            <a:avLst/>
          </a:prstGeom>
          <a:noFill/>
          <a:ln/>
        </p:spPr>
        <p:txBody>
          <a:bodyPr wrap="squar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We recommend resources tailored to your current emotional state, goals, and preferences.</a:t>
            </a:r>
            <a:endParaRPr lang="en-US" sz="1415" dirty="0"/>
          </a:p>
        </p:txBody>
      </p:sp>
      <p:sp>
        <p:nvSpPr>
          <p:cNvPr id="11" name="Shape 7"/>
          <p:cNvSpPr/>
          <p:nvPr/>
        </p:nvSpPr>
        <p:spPr>
          <a:xfrm>
            <a:off x="6122789" y="4529852"/>
            <a:ext cx="7871222" cy="1092994"/>
          </a:xfrm>
          <a:prstGeom prst="rect">
            <a:avLst/>
          </a:prstGeom>
          <a:solidFill>
            <a:srgbClr val="000000">
              <a:alpha val="4000"/>
            </a:srgbClr>
          </a:solidFill>
          <a:ln/>
        </p:spPr>
        <p:txBody>
          <a:bodyPr/>
          <a:lstStyle/>
          <a:p>
            <a:endParaRPr lang="en-IN"/>
          </a:p>
        </p:txBody>
      </p:sp>
      <p:sp>
        <p:nvSpPr>
          <p:cNvPr id="12" name="Text 8"/>
          <p:cNvSpPr/>
          <p:nvPr/>
        </p:nvSpPr>
        <p:spPr>
          <a:xfrm>
            <a:off x="6302454" y="4645223"/>
            <a:ext cx="3572470" cy="287417"/>
          </a:xfrm>
          <a:prstGeom prst="rect">
            <a:avLst/>
          </a:prstGeom>
          <a:noFill/>
          <a:ln/>
        </p:spPr>
        <p:txBody>
          <a:bodyPr wrap="non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Engaging Content</a:t>
            </a:r>
            <a:endParaRPr lang="en-US" sz="1415" dirty="0"/>
          </a:p>
        </p:txBody>
      </p:sp>
      <p:sp>
        <p:nvSpPr>
          <p:cNvPr id="13" name="Text 9"/>
          <p:cNvSpPr/>
          <p:nvPr/>
        </p:nvSpPr>
        <p:spPr>
          <a:xfrm>
            <a:off x="10241875" y="4645223"/>
            <a:ext cx="3572470" cy="862251"/>
          </a:xfrm>
          <a:prstGeom prst="rect">
            <a:avLst/>
          </a:prstGeom>
          <a:noFill/>
          <a:ln/>
        </p:spPr>
        <p:txBody>
          <a:bodyPr wrap="squar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We offer a variety of engaging content formats, including articles, podcasts, videos, and interactive exercises.</a:t>
            </a:r>
            <a:endParaRPr lang="en-US" sz="1415" dirty="0"/>
          </a:p>
        </p:txBody>
      </p:sp>
      <p:sp>
        <p:nvSpPr>
          <p:cNvPr id="14" name="Shape 10"/>
          <p:cNvSpPr/>
          <p:nvPr/>
        </p:nvSpPr>
        <p:spPr>
          <a:xfrm>
            <a:off x="6122789" y="5622846"/>
            <a:ext cx="7871222" cy="1092994"/>
          </a:xfrm>
          <a:prstGeom prst="rect">
            <a:avLst/>
          </a:prstGeom>
          <a:solidFill>
            <a:srgbClr val="FFFFFF">
              <a:alpha val="4000"/>
            </a:srgbClr>
          </a:solidFill>
          <a:ln/>
        </p:spPr>
        <p:txBody>
          <a:bodyPr/>
          <a:lstStyle/>
          <a:p>
            <a:endParaRPr lang="en-IN"/>
          </a:p>
        </p:txBody>
      </p:sp>
      <p:sp>
        <p:nvSpPr>
          <p:cNvPr id="15" name="Text 11"/>
          <p:cNvSpPr/>
          <p:nvPr/>
        </p:nvSpPr>
        <p:spPr>
          <a:xfrm>
            <a:off x="6302454" y="5738217"/>
            <a:ext cx="3572470" cy="287417"/>
          </a:xfrm>
          <a:prstGeom prst="rect">
            <a:avLst/>
          </a:prstGeom>
          <a:noFill/>
          <a:ln/>
        </p:spPr>
        <p:txBody>
          <a:bodyPr wrap="non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Continuously Updated</a:t>
            </a:r>
            <a:endParaRPr lang="en-US" sz="1415" dirty="0"/>
          </a:p>
        </p:txBody>
      </p:sp>
      <p:sp>
        <p:nvSpPr>
          <p:cNvPr id="16" name="Text 12"/>
          <p:cNvSpPr/>
          <p:nvPr/>
        </p:nvSpPr>
        <p:spPr>
          <a:xfrm>
            <a:off x="10241875" y="5738217"/>
            <a:ext cx="3572470" cy="862251"/>
          </a:xfrm>
          <a:prstGeom prst="rect">
            <a:avLst/>
          </a:prstGeom>
          <a:noFill/>
          <a:ln/>
        </p:spPr>
        <p:txBody>
          <a:bodyPr wrap="square" rtlCol="0" anchor="t"/>
          <a:lstStyle/>
          <a:p>
            <a:pPr marL="0" indent="0">
              <a:lnSpc>
                <a:spcPts val="2264"/>
              </a:lnSpc>
              <a:buNone/>
            </a:pPr>
            <a:r>
              <a:rPr lang="en-US" sz="1415" dirty="0">
                <a:solidFill>
                  <a:srgbClr val="272525"/>
                </a:solidFill>
                <a:latin typeface="Inter" pitchFamily="34" charset="0"/>
                <a:ea typeface="Inter" pitchFamily="34" charset="-122"/>
                <a:cs typeface="Inter" pitchFamily="34" charset="-120"/>
              </a:rPr>
              <a:t>Our library is constantly updated with the latest information and resources in mental health.</a:t>
            </a:r>
            <a:endParaRPr lang="en-US" sz="141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825996"/>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10825996"/>
          </a:xfrm>
          <a:prstGeom prst="rect">
            <a:avLst/>
          </a:prstGeom>
        </p:spPr>
      </p:pic>
      <p:sp>
        <p:nvSpPr>
          <p:cNvPr id="5" name="Text 1"/>
          <p:cNvSpPr/>
          <p:nvPr/>
        </p:nvSpPr>
        <p:spPr>
          <a:xfrm>
            <a:off x="604837" y="475178"/>
            <a:ext cx="7934325" cy="1133951"/>
          </a:xfrm>
          <a:prstGeom prst="rect">
            <a:avLst/>
          </a:prstGeom>
          <a:noFill/>
          <a:ln/>
        </p:spPr>
        <p:txBody>
          <a:bodyPr wrap="squar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Building a Positive Mental Health Routine</a:t>
            </a:r>
            <a:endParaRPr lang="en-US" sz="3572" dirty="0"/>
          </a:p>
        </p:txBody>
      </p:sp>
      <p:sp>
        <p:nvSpPr>
          <p:cNvPr id="6" name="Text 2"/>
          <p:cNvSpPr/>
          <p:nvPr/>
        </p:nvSpPr>
        <p:spPr>
          <a:xfrm>
            <a:off x="604837" y="1868329"/>
            <a:ext cx="7934325" cy="829747"/>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We aim to empower you to build healthy habits and routines that support your mental well-being. Our AI can help you track your mood, identify triggers, and develop personalized strategies for managing stress and promoting positive emotions.</a:t>
            </a:r>
            <a:endParaRPr lang="en-US" sz="1361" dirty="0"/>
          </a:p>
        </p:txBody>
      </p:sp>
      <p:pic>
        <p:nvPicPr>
          <p:cNvPr id="7" name="Image 2" descr="preencoded.png"/>
          <p:cNvPicPr>
            <a:picLocks noChangeAspect="1"/>
          </p:cNvPicPr>
          <p:nvPr/>
        </p:nvPicPr>
        <p:blipFill>
          <a:blip r:embed="rId5"/>
          <a:stretch>
            <a:fillRect/>
          </a:stretch>
        </p:blipFill>
        <p:spPr>
          <a:xfrm>
            <a:off x="604837" y="2892385"/>
            <a:ext cx="431959" cy="431959"/>
          </a:xfrm>
          <a:prstGeom prst="rect">
            <a:avLst/>
          </a:prstGeom>
        </p:spPr>
      </p:pic>
      <p:sp>
        <p:nvSpPr>
          <p:cNvPr id="8" name="Text 3"/>
          <p:cNvSpPr/>
          <p:nvPr/>
        </p:nvSpPr>
        <p:spPr>
          <a:xfrm>
            <a:off x="604837" y="3497104"/>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Schedule Reminders</a:t>
            </a:r>
            <a:endParaRPr lang="en-US" sz="1786" dirty="0"/>
          </a:p>
        </p:txBody>
      </p:sp>
      <p:sp>
        <p:nvSpPr>
          <p:cNvPr id="9" name="Text 4"/>
          <p:cNvSpPr/>
          <p:nvPr/>
        </p:nvSpPr>
        <p:spPr>
          <a:xfrm>
            <a:off x="604837" y="3884176"/>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Set reminders for activities that promote your well-being, such as meditation, exercise, or journaling.</a:t>
            </a:r>
            <a:endParaRPr lang="en-US" sz="1361" dirty="0"/>
          </a:p>
        </p:txBody>
      </p:sp>
      <p:pic>
        <p:nvPicPr>
          <p:cNvPr id="10" name="Image 3" descr="preencoded.png"/>
          <p:cNvPicPr>
            <a:picLocks noChangeAspect="1"/>
          </p:cNvPicPr>
          <p:nvPr/>
        </p:nvPicPr>
        <p:blipFill>
          <a:blip r:embed="rId6"/>
          <a:stretch>
            <a:fillRect/>
          </a:stretch>
        </p:blipFill>
        <p:spPr>
          <a:xfrm>
            <a:off x="604837" y="4955738"/>
            <a:ext cx="431959" cy="431959"/>
          </a:xfrm>
          <a:prstGeom prst="rect">
            <a:avLst/>
          </a:prstGeom>
        </p:spPr>
      </p:pic>
      <p:sp>
        <p:nvSpPr>
          <p:cNvPr id="11" name="Text 5"/>
          <p:cNvSpPr/>
          <p:nvPr/>
        </p:nvSpPr>
        <p:spPr>
          <a:xfrm>
            <a:off x="604837" y="5560457"/>
            <a:ext cx="2325529"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Mindfulness Practices</a:t>
            </a:r>
            <a:endParaRPr lang="en-US" sz="1786" dirty="0"/>
          </a:p>
        </p:txBody>
      </p:sp>
      <p:sp>
        <p:nvSpPr>
          <p:cNvPr id="12" name="Text 6"/>
          <p:cNvSpPr/>
          <p:nvPr/>
        </p:nvSpPr>
        <p:spPr>
          <a:xfrm>
            <a:off x="604837" y="5947529"/>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Learn and practice mindfulness techniques to help you stay grounded and present in the moment.</a:t>
            </a:r>
            <a:endParaRPr lang="en-US" sz="1361" dirty="0"/>
          </a:p>
        </p:txBody>
      </p:sp>
      <p:pic>
        <p:nvPicPr>
          <p:cNvPr id="13" name="Image 4" descr="preencoded.png"/>
          <p:cNvPicPr>
            <a:picLocks noChangeAspect="1"/>
          </p:cNvPicPr>
          <p:nvPr/>
        </p:nvPicPr>
        <p:blipFill>
          <a:blip r:embed="rId7"/>
          <a:stretch>
            <a:fillRect/>
          </a:stretch>
        </p:blipFill>
        <p:spPr>
          <a:xfrm>
            <a:off x="604837" y="7019092"/>
            <a:ext cx="431959" cy="431959"/>
          </a:xfrm>
          <a:prstGeom prst="rect">
            <a:avLst/>
          </a:prstGeom>
        </p:spPr>
      </p:pic>
      <p:sp>
        <p:nvSpPr>
          <p:cNvPr id="14" name="Text 7"/>
          <p:cNvSpPr/>
          <p:nvPr/>
        </p:nvSpPr>
        <p:spPr>
          <a:xfrm>
            <a:off x="604837" y="7623810"/>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Track Progress</a:t>
            </a:r>
            <a:endParaRPr lang="en-US" sz="1786" dirty="0"/>
          </a:p>
        </p:txBody>
      </p:sp>
      <p:sp>
        <p:nvSpPr>
          <p:cNvPr id="15" name="Text 8"/>
          <p:cNvSpPr/>
          <p:nvPr/>
        </p:nvSpPr>
        <p:spPr>
          <a:xfrm>
            <a:off x="604837" y="8010882"/>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Monitor your progress towards your mental health goals and celebrate your achievements along the way.</a:t>
            </a:r>
            <a:endParaRPr lang="en-US" sz="1361" dirty="0"/>
          </a:p>
        </p:txBody>
      </p:sp>
      <p:pic>
        <p:nvPicPr>
          <p:cNvPr id="16" name="Image 5" descr="preencoded.png"/>
          <p:cNvPicPr>
            <a:picLocks noChangeAspect="1"/>
          </p:cNvPicPr>
          <p:nvPr/>
        </p:nvPicPr>
        <p:blipFill>
          <a:blip r:embed="rId8"/>
          <a:stretch>
            <a:fillRect/>
          </a:stretch>
        </p:blipFill>
        <p:spPr>
          <a:xfrm>
            <a:off x="604837" y="9082445"/>
            <a:ext cx="431959" cy="431959"/>
          </a:xfrm>
          <a:prstGeom prst="rect">
            <a:avLst/>
          </a:prstGeom>
        </p:spPr>
      </p:pic>
      <p:sp>
        <p:nvSpPr>
          <p:cNvPr id="17" name="Text 9"/>
          <p:cNvSpPr/>
          <p:nvPr/>
        </p:nvSpPr>
        <p:spPr>
          <a:xfrm>
            <a:off x="604837" y="9687163"/>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Personalized Support</a:t>
            </a:r>
            <a:endParaRPr lang="en-US" sz="1786" dirty="0"/>
          </a:p>
        </p:txBody>
      </p:sp>
      <p:sp>
        <p:nvSpPr>
          <p:cNvPr id="18" name="Text 10"/>
          <p:cNvSpPr/>
          <p:nvPr/>
        </p:nvSpPr>
        <p:spPr>
          <a:xfrm>
            <a:off x="604837" y="10074235"/>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Receive tailored encouragement and support as you work towards building positive routines.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65371"/>
            <a:ext cx="5328285" cy="566976"/>
          </a:xfrm>
          <a:prstGeom prst="rect">
            <a:avLst/>
          </a:prstGeom>
          <a:noFill/>
          <a:ln/>
        </p:spPr>
        <p:txBody>
          <a:bodyPr wrap="non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A Collaborative Approach</a:t>
            </a:r>
            <a:endParaRPr lang="en-US" sz="3572" dirty="0"/>
          </a:p>
        </p:txBody>
      </p:sp>
      <p:sp>
        <p:nvSpPr>
          <p:cNvPr id="6" name="Text 2"/>
          <p:cNvSpPr/>
          <p:nvPr/>
        </p:nvSpPr>
        <p:spPr>
          <a:xfrm>
            <a:off x="6091238" y="1891546"/>
            <a:ext cx="7934325" cy="829747"/>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We believe in a collaborative approach to mental well-being. Our AI is designed to work in conjunction with your healthcare providers. We can help you track your progress, share insights with your therapist, and facilitate communication for better care.</a:t>
            </a:r>
            <a:endParaRPr lang="en-US" sz="1361" dirty="0"/>
          </a:p>
        </p:txBody>
      </p:sp>
      <p:sp>
        <p:nvSpPr>
          <p:cNvPr id="7" name="Shape 3"/>
          <p:cNvSpPr/>
          <p:nvPr/>
        </p:nvSpPr>
        <p:spPr>
          <a:xfrm>
            <a:off x="6091238" y="2915603"/>
            <a:ext cx="7934325" cy="1300996"/>
          </a:xfrm>
          <a:prstGeom prst="roundRect">
            <a:avLst>
              <a:gd name="adj" fmla="val 5579"/>
            </a:avLst>
          </a:prstGeom>
          <a:solidFill>
            <a:srgbClr val="CCEEFF"/>
          </a:solidFill>
          <a:ln w="7620">
            <a:solidFill>
              <a:srgbClr val="B2D4E5"/>
            </a:solidFill>
            <a:prstDash val="solid"/>
          </a:ln>
        </p:spPr>
        <p:txBody>
          <a:bodyPr/>
          <a:lstStyle/>
          <a:p>
            <a:endParaRPr lang="en-IN"/>
          </a:p>
        </p:txBody>
      </p:sp>
      <p:sp>
        <p:nvSpPr>
          <p:cNvPr id="8" name="Text 4"/>
          <p:cNvSpPr/>
          <p:nvPr/>
        </p:nvSpPr>
        <p:spPr>
          <a:xfrm>
            <a:off x="6271617" y="3095982"/>
            <a:ext cx="2268260"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Shared Information</a:t>
            </a:r>
            <a:endParaRPr lang="en-US" sz="1786" dirty="0"/>
          </a:p>
        </p:txBody>
      </p:sp>
      <p:sp>
        <p:nvSpPr>
          <p:cNvPr id="9" name="Text 5"/>
          <p:cNvSpPr/>
          <p:nvPr/>
        </p:nvSpPr>
        <p:spPr>
          <a:xfrm>
            <a:off x="6271617" y="3483054"/>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You can choose to share data with your healthcare providers, empowering them to provide more personalized care.</a:t>
            </a:r>
            <a:endParaRPr lang="en-US" sz="1361" dirty="0"/>
          </a:p>
        </p:txBody>
      </p:sp>
      <p:sp>
        <p:nvSpPr>
          <p:cNvPr id="10" name="Shape 6"/>
          <p:cNvSpPr/>
          <p:nvPr/>
        </p:nvSpPr>
        <p:spPr>
          <a:xfrm>
            <a:off x="6091238" y="4389358"/>
            <a:ext cx="7934325" cy="1300996"/>
          </a:xfrm>
          <a:prstGeom prst="roundRect">
            <a:avLst>
              <a:gd name="adj" fmla="val 5579"/>
            </a:avLst>
          </a:prstGeom>
          <a:solidFill>
            <a:srgbClr val="CCEEFF"/>
          </a:solidFill>
          <a:ln w="7620">
            <a:solidFill>
              <a:srgbClr val="B2D4E5"/>
            </a:solidFill>
            <a:prstDash val="solid"/>
          </a:ln>
        </p:spPr>
        <p:txBody>
          <a:bodyPr/>
          <a:lstStyle/>
          <a:p>
            <a:endParaRPr lang="en-IN"/>
          </a:p>
        </p:txBody>
      </p:sp>
      <p:sp>
        <p:nvSpPr>
          <p:cNvPr id="11" name="Text 7"/>
          <p:cNvSpPr/>
          <p:nvPr/>
        </p:nvSpPr>
        <p:spPr>
          <a:xfrm>
            <a:off x="6271617" y="4569738"/>
            <a:ext cx="2756416"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Improved Communication</a:t>
            </a:r>
            <a:endParaRPr lang="en-US" sz="1786" dirty="0"/>
          </a:p>
        </p:txBody>
      </p:sp>
      <p:sp>
        <p:nvSpPr>
          <p:cNvPr id="12" name="Text 8"/>
          <p:cNvSpPr/>
          <p:nvPr/>
        </p:nvSpPr>
        <p:spPr>
          <a:xfrm>
            <a:off x="6271617" y="4956810"/>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Our platform can help facilitate communication between you and your healthcare providers, ensuring a smoother and more effective care plan.</a:t>
            </a:r>
            <a:endParaRPr lang="en-US" sz="1361" dirty="0"/>
          </a:p>
        </p:txBody>
      </p:sp>
      <p:sp>
        <p:nvSpPr>
          <p:cNvPr id="13" name="Shape 9"/>
          <p:cNvSpPr/>
          <p:nvPr/>
        </p:nvSpPr>
        <p:spPr>
          <a:xfrm>
            <a:off x="6091238" y="5863114"/>
            <a:ext cx="7934325" cy="1300996"/>
          </a:xfrm>
          <a:prstGeom prst="roundRect">
            <a:avLst>
              <a:gd name="adj" fmla="val 5579"/>
            </a:avLst>
          </a:prstGeom>
          <a:solidFill>
            <a:srgbClr val="CCEEFF"/>
          </a:solidFill>
          <a:ln w="7620">
            <a:solidFill>
              <a:srgbClr val="B2D4E5"/>
            </a:solidFill>
            <a:prstDash val="solid"/>
          </a:ln>
        </p:spPr>
        <p:txBody>
          <a:bodyPr/>
          <a:lstStyle/>
          <a:p>
            <a:endParaRPr lang="en-IN"/>
          </a:p>
        </p:txBody>
      </p:sp>
      <p:sp>
        <p:nvSpPr>
          <p:cNvPr id="14" name="Text 10"/>
          <p:cNvSpPr/>
          <p:nvPr/>
        </p:nvSpPr>
        <p:spPr>
          <a:xfrm>
            <a:off x="6271617" y="6043493"/>
            <a:ext cx="2705695" cy="283488"/>
          </a:xfrm>
          <a:prstGeom prst="rect">
            <a:avLst/>
          </a:prstGeom>
          <a:noFill/>
          <a:ln/>
        </p:spPr>
        <p:txBody>
          <a:bodyPr wrap="none" rtlCol="0" anchor="t"/>
          <a:lstStyle/>
          <a:p>
            <a:pPr marL="0" indent="0">
              <a:lnSpc>
                <a:spcPts val="2233"/>
              </a:lnSpc>
              <a:buNone/>
            </a:pPr>
            <a:r>
              <a:rPr lang="en-US" sz="1786" b="1" dirty="0">
                <a:solidFill>
                  <a:srgbClr val="272525"/>
                </a:solidFill>
                <a:latin typeface="Petrona" pitchFamily="34" charset="0"/>
                <a:ea typeface="Petrona" pitchFamily="34" charset="-122"/>
                <a:cs typeface="Petrona" pitchFamily="34" charset="-120"/>
              </a:rPr>
              <a:t>Empowering Your Journey</a:t>
            </a:r>
            <a:endParaRPr lang="en-US" sz="1786" dirty="0"/>
          </a:p>
        </p:txBody>
      </p:sp>
      <p:sp>
        <p:nvSpPr>
          <p:cNvPr id="15" name="Text 11"/>
          <p:cNvSpPr/>
          <p:nvPr/>
        </p:nvSpPr>
        <p:spPr>
          <a:xfrm>
            <a:off x="6271617" y="6430566"/>
            <a:ext cx="7573566" cy="553164"/>
          </a:xfrm>
          <a:prstGeom prst="rect">
            <a:avLst/>
          </a:prstGeom>
          <a:noFill/>
          <a:ln/>
        </p:spPr>
        <p:txBody>
          <a:bodyPr wrap="square" rtlCol="0" anchor="t"/>
          <a:lstStyle/>
          <a:p>
            <a:pPr marL="0" indent="0">
              <a:lnSpc>
                <a:spcPts val="2177"/>
              </a:lnSpc>
              <a:buNone/>
            </a:pPr>
            <a:r>
              <a:rPr lang="en-US" sz="1361" dirty="0">
                <a:solidFill>
                  <a:srgbClr val="272525"/>
                </a:solidFill>
                <a:latin typeface="Inter" pitchFamily="34" charset="0"/>
                <a:ea typeface="Inter" pitchFamily="34" charset="-122"/>
                <a:cs typeface="Inter" pitchFamily="34" charset="-120"/>
              </a:rPr>
              <a:t>We're here to support you every step of the way, empowering you to take control of your mental health journey.</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diagram of a software company&#10;&#10;Description automatically generated with medium confidence">
            <a:extLst>
              <a:ext uri="{FF2B5EF4-FFF2-40B4-BE49-F238E27FC236}">
                <a16:creationId xmlns:a16="http://schemas.microsoft.com/office/drawing/2014/main" id="{E7A45D3B-B1BE-2172-E4A2-9553A12944FF}"/>
              </a:ext>
            </a:extLst>
          </p:cNvPr>
          <p:cNvPicPr>
            <a:picLocks noChangeAspect="1"/>
          </p:cNvPicPr>
          <p:nvPr/>
        </p:nvPicPr>
        <p:blipFill>
          <a:blip r:embed="rId2"/>
          <a:stretch>
            <a:fillRect/>
          </a:stretch>
        </p:blipFill>
        <p:spPr>
          <a:xfrm>
            <a:off x="2937851" y="493980"/>
            <a:ext cx="8754697" cy="7030431"/>
          </a:xfrm>
          <a:prstGeom prst="rect">
            <a:avLst/>
          </a:prstGeom>
        </p:spPr>
      </p:pic>
    </p:spTree>
    <p:extLst>
      <p:ext uri="{BB962C8B-B14F-4D97-AF65-F5344CB8AC3E}">
        <p14:creationId xmlns:p14="http://schemas.microsoft.com/office/powerpoint/2010/main" val="1516487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876</Words>
  <Application>Microsoft Office PowerPoint</Application>
  <PresentationFormat>Custom</PresentationFormat>
  <Paragraphs>77</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kumar</cp:lastModifiedBy>
  <cp:revision>3</cp:revision>
  <dcterms:created xsi:type="dcterms:W3CDTF">2024-07-25T08:02:19Z</dcterms:created>
  <dcterms:modified xsi:type="dcterms:W3CDTF">2024-07-27T12:40:10Z</dcterms:modified>
</cp:coreProperties>
</file>